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0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8910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5183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1496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5841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7454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6748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2091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7796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2885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6884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887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B27AE-13F9-44E9-B4C9-78554C757AE3}" type="datetimeFigureOut">
              <a:rPr lang="fa-IR" smtClean="0"/>
              <a:pPr/>
              <a:t>12/09/1432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270F-2D5D-41E0-8A08-E0D83D5B4D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1189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osce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143932" cy="39290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Hematology</a:t>
            </a:r>
            <a:endParaRPr lang="fa-IR" dirty="0" smtClean="0">
              <a:solidFill>
                <a:srgbClr val="FF0000"/>
              </a:solidFill>
            </a:endParaRPr>
          </a:p>
          <a:p>
            <a:endParaRPr lang="fa-IR" dirty="0" smtClean="0">
              <a:solidFill>
                <a:srgbClr val="FF0000"/>
              </a:solidFill>
            </a:endParaRPr>
          </a:p>
          <a:p>
            <a:endParaRPr lang="fa-IR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DR.HASSANALI VAHEDIAN ARDAKANI</a:t>
            </a:r>
          </a:p>
          <a:p>
            <a:endParaRPr lang="en-US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16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Teardrop cells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12775"/>
            <a:ext cx="5353397" cy="5055011"/>
          </a:xfrm>
        </p:spPr>
      </p:pic>
    </p:spTree>
    <p:extLst>
      <p:ext uri="{BB962C8B-B14F-4D97-AF65-F5344CB8AC3E}">
        <p14:creationId xmlns:p14="http://schemas.microsoft.com/office/powerpoint/2010/main" xmlns="" val="195746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Spherocytes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28799"/>
            <a:ext cx="5949280" cy="3933135"/>
          </a:xfrm>
        </p:spPr>
      </p:pic>
    </p:spTree>
    <p:extLst>
      <p:ext uri="{BB962C8B-B14F-4D97-AF65-F5344CB8AC3E}">
        <p14:creationId xmlns:p14="http://schemas.microsoft.com/office/powerpoint/2010/main" xmlns="" val="41689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Microcytic hypochromic red cells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1"/>
            <a:ext cx="6792813" cy="4436123"/>
          </a:xfrm>
        </p:spPr>
      </p:pic>
    </p:spTree>
    <p:extLst>
      <p:ext uri="{BB962C8B-B14F-4D97-AF65-F5344CB8AC3E}">
        <p14:creationId xmlns:p14="http://schemas.microsoft.com/office/powerpoint/2010/main" xmlns="" val="163783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Polychromatophilia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860" y="1412776"/>
            <a:ext cx="6258695" cy="4032448"/>
          </a:xfrm>
        </p:spPr>
      </p:pic>
    </p:spTree>
    <p:extLst>
      <p:ext uri="{BB962C8B-B14F-4D97-AF65-F5344CB8AC3E}">
        <p14:creationId xmlns:p14="http://schemas.microsoft.com/office/powerpoint/2010/main" xmlns="" val="49255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human </a:t>
            </a:r>
            <a:r>
              <a:rPr lang="en-US" dirty="0" err="1" smtClean="0"/>
              <a:t>promyelocyte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017" y="1556792"/>
            <a:ext cx="6485803" cy="4176464"/>
          </a:xfrm>
        </p:spPr>
      </p:pic>
    </p:spTree>
    <p:extLst>
      <p:ext uri="{BB962C8B-B14F-4D97-AF65-F5344CB8AC3E}">
        <p14:creationId xmlns:p14="http://schemas.microsoft.com/office/powerpoint/2010/main" xmlns="" val="281567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human </a:t>
            </a:r>
            <a:r>
              <a:rPr lang="en-US" dirty="0" err="1" smtClean="0"/>
              <a:t>metamyelocyte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186" y="1484784"/>
            <a:ext cx="6589149" cy="4320480"/>
          </a:xfrm>
        </p:spPr>
      </p:pic>
    </p:spTree>
    <p:extLst>
      <p:ext uri="{BB962C8B-B14F-4D97-AF65-F5344CB8AC3E}">
        <p14:creationId xmlns:p14="http://schemas.microsoft.com/office/powerpoint/2010/main" xmlns="" val="352275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human band form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325" y="1556792"/>
            <a:ext cx="6720747" cy="4320480"/>
          </a:xfrm>
        </p:spPr>
      </p:pic>
    </p:spTree>
    <p:extLst>
      <p:ext uri="{BB962C8B-B14F-4D97-AF65-F5344CB8AC3E}">
        <p14:creationId xmlns:p14="http://schemas.microsoft.com/office/powerpoint/2010/main" xmlns="" val="21844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human PMN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394" y="1412776"/>
            <a:ext cx="6160684" cy="4176464"/>
          </a:xfrm>
        </p:spPr>
      </p:pic>
    </p:spTree>
    <p:extLst>
      <p:ext uri="{BB962C8B-B14F-4D97-AF65-F5344CB8AC3E}">
        <p14:creationId xmlns:p14="http://schemas.microsoft.com/office/powerpoint/2010/main" xmlns="" val="186103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Hypersegmented</a:t>
            </a:r>
            <a:r>
              <a:rPr lang="en-US" dirty="0" smtClean="0"/>
              <a:t> neutrophil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564" y="1340768"/>
            <a:ext cx="6212581" cy="4104456"/>
          </a:xfrm>
        </p:spPr>
      </p:pic>
    </p:spTree>
    <p:extLst>
      <p:ext uri="{BB962C8B-B14F-4D97-AF65-F5344CB8AC3E}">
        <p14:creationId xmlns:p14="http://schemas.microsoft.com/office/powerpoint/2010/main" xmlns="" val="231313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Pelger-Huet</a:t>
            </a:r>
            <a:r>
              <a:rPr lang="en-US" dirty="0" smtClean="0"/>
              <a:t> anomaly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28800"/>
            <a:ext cx="6343228" cy="4365424"/>
          </a:xfrm>
        </p:spPr>
      </p:pic>
    </p:spTree>
    <p:extLst>
      <p:ext uri="{BB962C8B-B14F-4D97-AF65-F5344CB8AC3E}">
        <p14:creationId xmlns:p14="http://schemas.microsoft.com/office/powerpoint/2010/main" xmlns="" val="5565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 cells feather edge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66056"/>
            <a:ext cx="6808761" cy="5059288"/>
          </a:xfrm>
        </p:spPr>
      </p:pic>
    </p:spTree>
    <p:extLst>
      <p:ext uri="{BB962C8B-B14F-4D97-AF65-F5344CB8AC3E}">
        <p14:creationId xmlns:p14="http://schemas.microsoft.com/office/powerpoint/2010/main" xmlns="" val="223387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Chediak</a:t>
            </a:r>
            <a:r>
              <a:rPr lang="en-US" dirty="0" smtClean="0"/>
              <a:t>-Higashi syndrome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681" y="1484784"/>
            <a:ext cx="6741249" cy="4392488"/>
          </a:xfrm>
        </p:spPr>
      </p:pic>
    </p:spTree>
    <p:extLst>
      <p:ext uri="{BB962C8B-B14F-4D97-AF65-F5344CB8AC3E}">
        <p14:creationId xmlns:p14="http://schemas.microsoft.com/office/powerpoint/2010/main" xmlns="" val="306440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556" y="1268760"/>
            <a:ext cx="6543005" cy="4248472"/>
          </a:xfrm>
        </p:spPr>
      </p:pic>
    </p:spTree>
    <p:extLst>
      <p:ext uri="{BB962C8B-B14F-4D97-AF65-F5344CB8AC3E}">
        <p14:creationId xmlns:p14="http://schemas.microsoft.com/office/powerpoint/2010/main" xmlns="" val="354637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 clumping in EDTA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00808"/>
            <a:ext cx="6400006" cy="4286516"/>
          </a:xfrm>
        </p:spPr>
      </p:pic>
    </p:spTree>
    <p:extLst>
      <p:ext uri="{BB962C8B-B14F-4D97-AF65-F5344CB8AC3E}">
        <p14:creationId xmlns:p14="http://schemas.microsoft.com/office/powerpoint/2010/main" xmlns="" val="254825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 err="1" smtClean="0"/>
              <a:t>thrombocythemia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12776"/>
            <a:ext cx="6813376" cy="4523325"/>
          </a:xfrm>
        </p:spPr>
      </p:pic>
    </p:spTree>
    <p:extLst>
      <p:ext uri="{BB962C8B-B14F-4D97-AF65-F5344CB8AC3E}">
        <p14:creationId xmlns:p14="http://schemas.microsoft.com/office/powerpoint/2010/main" xmlns="" val="104634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Macroovalocytosis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6671270" cy="4341354"/>
          </a:xfrm>
        </p:spPr>
      </p:pic>
    </p:spTree>
    <p:extLst>
      <p:ext uri="{BB962C8B-B14F-4D97-AF65-F5344CB8AC3E}">
        <p14:creationId xmlns:p14="http://schemas.microsoft.com/office/powerpoint/2010/main" xmlns="" val="259430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bite-like deformity   Heinz body hemolytic anemia</a:t>
            </a:r>
            <a:endParaRPr lang="fa-I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00808"/>
            <a:ext cx="6513537" cy="4520964"/>
          </a:xfrm>
        </p:spPr>
      </p:pic>
    </p:spTree>
    <p:extLst>
      <p:ext uri="{BB962C8B-B14F-4D97-AF65-F5344CB8AC3E}">
        <p14:creationId xmlns:p14="http://schemas.microsoft.com/office/powerpoint/2010/main" xmlns="" val="342357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12776"/>
            <a:ext cx="6381328" cy="4378300"/>
          </a:xfrm>
        </p:spPr>
      </p:pic>
    </p:spTree>
    <p:extLst>
      <p:ext uri="{BB962C8B-B14F-4D97-AF65-F5344CB8AC3E}">
        <p14:creationId xmlns:p14="http://schemas.microsoft.com/office/powerpoint/2010/main" xmlns="" val="27384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cell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12776"/>
            <a:ext cx="6381328" cy="4236493"/>
          </a:xfrm>
        </p:spPr>
      </p:pic>
    </p:spTree>
    <p:extLst>
      <p:ext uri="{BB962C8B-B14F-4D97-AF65-F5344CB8AC3E}">
        <p14:creationId xmlns:p14="http://schemas.microsoft.com/office/powerpoint/2010/main" xmlns="" val="369816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Echinocytes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28800"/>
            <a:ext cx="6237312" cy="4036927"/>
          </a:xfrm>
        </p:spPr>
      </p:pic>
    </p:spTree>
    <p:extLst>
      <p:ext uri="{BB962C8B-B14F-4D97-AF65-F5344CB8AC3E}">
        <p14:creationId xmlns:p14="http://schemas.microsoft.com/office/powerpoint/2010/main" xmlns="" val="1493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Acanthocytes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00807"/>
            <a:ext cx="5949280" cy="4065341"/>
          </a:xfrm>
        </p:spPr>
      </p:pic>
    </p:spTree>
    <p:extLst>
      <p:ext uri="{BB962C8B-B14F-4D97-AF65-F5344CB8AC3E}">
        <p14:creationId xmlns:p14="http://schemas.microsoft.com/office/powerpoint/2010/main" xmlns="" val="526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Basophilic </a:t>
            </a:r>
            <a:r>
              <a:rPr lang="en-US" dirty="0" err="1" smtClean="0"/>
              <a:t>stiplling</a:t>
            </a:r>
            <a:endParaRPr lang="fa-IR" dirty="0"/>
          </a:p>
        </p:txBody>
      </p:sp>
      <p:pic>
        <p:nvPicPr>
          <p:cNvPr id="1026" name="Picture 2" descr="C:\Users\Windows 7\Desktop\osce\Basophilic_stipp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594573" cy="4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86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Reticulocytosis</a:t>
            </a:r>
            <a:r>
              <a:rPr lang="en-US" dirty="0" smtClean="0"/>
              <a:t> in peripheral blood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7277050" cy="4750820"/>
          </a:xfrm>
        </p:spPr>
      </p:pic>
    </p:spTree>
    <p:extLst>
      <p:ext uri="{BB962C8B-B14F-4D97-AF65-F5344CB8AC3E}">
        <p14:creationId xmlns:p14="http://schemas.microsoft.com/office/powerpoint/2010/main" xmlns="" val="106254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blood smear in autoimmune hemolytic anemia (AIHA)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16832"/>
            <a:ext cx="6418287" cy="4487720"/>
          </a:xfrm>
        </p:spPr>
      </p:pic>
    </p:spTree>
    <p:extLst>
      <p:ext uri="{BB962C8B-B14F-4D97-AF65-F5344CB8AC3E}">
        <p14:creationId xmlns:p14="http://schemas.microsoft.com/office/powerpoint/2010/main" xmlns="" val="358381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hemolytic anemia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84784"/>
            <a:ext cx="6220172" cy="4052536"/>
          </a:xfrm>
        </p:spPr>
      </p:pic>
    </p:spTree>
    <p:extLst>
      <p:ext uri="{BB962C8B-B14F-4D97-AF65-F5344CB8AC3E}">
        <p14:creationId xmlns:p14="http://schemas.microsoft.com/office/powerpoint/2010/main" xmlns="" val="147722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Leukoerythroblastic</a:t>
            </a:r>
            <a:r>
              <a:rPr lang="en-US" dirty="0" smtClean="0"/>
              <a:t> smear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956" y="1628800"/>
            <a:ext cx="6161996" cy="4176464"/>
          </a:xfrm>
        </p:spPr>
      </p:pic>
    </p:spTree>
    <p:extLst>
      <p:ext uri="{BB962C8B-B14F-4D97-AF65-F5344CB8AC3E}">
        <p14:creationId xmlns:p14="http://schemas.microsoft.com/office/powerpoint/2010/main" xmlns="" val="408875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Howell-Jolly bodies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72816"/>
            <a:ext cx="5881662" cy="3888432"/>
          </a:xfrm>
        </p:spPr>
      </p:pic>
    </p:spTree>
    <p:extLst>
      <p:ext uri="{BB962C8B-B14F-4D97-AF65-F5344CB8AC3E}">
        <p14:creationId xmlns:p14="http://schemas.microsoft.com/office/powerpoint/2010/main" xmlns="" val="38402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Basophilic stippling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5738589" cy="4681908"/>
          </a:xfrm>
        </p:spPr>
      </p:pic>
    </p:spTree>
    <p:extLst>
      <p:ext uri="{BB962C8B-B14F-4D97-AF65-F5344CB8AC3E}">
        <p14:creationId xmlns:p14="http://schemas.microsoft.com/office/powerpoint/2010/main" xmlns="" val="197984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7"/>
            <a:ext cx="6472014" cy="4274539"/>
          </a:xfrm>
        </p:spPr>
      </p:pic>
    </p:spTree>
    <p:extLst>
      <p:ext uri="{BB962C8B-B14F-4D97-AF65-F5344CB8AC3E}">
        <p14:creationId xmlns:p14="http://schemas.microsoft.com/office/powerpoint/2010/main" xmlns="" val="65732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Myeloblasts</a:t>
            </a:r>
            <a:r>
              <a:rPr lang="en-US" dirty="0" smtClean="0"/>
              <a:t> with Auer rod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6078438" cy="4168546"/>
          </a:xfrm>
        </p:spPr>
      </p:pic>
    </p:spTree>
    <p:extLst>
      <p:ext uri="{BB962C8B-B14F-4D97-AF65-F5344CB8AC3E}">
        <p14:creationId xmlns:p14="http://schemas.microsoft.com/office/powerpoint/2010/main" xmlns="" val="361516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cell chronic lymphocytic leukemia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1"/>
            <a:ext cx="6161881" cy="4290495"/>
          </a:xfrm>
        </p:spPr>
      </p:pic>
    </p:spTree>
    <p:extLst>
      <p:ext uri="{BB962C8B-B14F-4D97-AF65-F5344CB8AC3E}">
        <p14:creationId xmlns:p14="http://schemas.microsoft.com/office/powerpoint/2010/main" xmlns="" val="22906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Ringed </a:t>
            </a:r>
            <a:r>
              <a:rPr lang="en-US" dirty="0" err="1" smtClean="0"/>
              <a:t>sideroblasts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602" y="1628800"/>
            <a:ext cx="6212150" cy="4104456"/>
          </a:xfrm>
        </p:spPr>
      </p:pic>
    </p:spTree>
    <p:extLst>
      <p:ext uri="{BB962C8B-B14F-4D97-AF65-F5344CB8AC3E}">
        <p14:creationId xmlns:p14="http://schemas.microsoft.com/office/powerpoint/2010/main" xmlns="" val="244951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cell chronic lymphocytic leukemia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00808"/>
            <a:ext cx="6377905" cy="4440912"/>
          </a:xfrm>
        </p:spPr>
      </p:pic>
    </p:spTree>
    <p:extLst>
      <p:ext uri="{BB962C8B-B14F-4D97-AF65-F5344CB8AC3E}">
        <p14:creationId xmlns:p14="http://schemas.microsoft.com/office/powerpoint/2010/main" xmlns="" val="280677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Rouleaux</a:t>
            </a:r>
            <a:r>
              <a:rPr lang="en-US" dirty="0" smtClean="0"/>
              <a:t> formation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717" y="1484784"/>
            <a:ext cx="6079259" cy="3816424"/>
          </a:xfrm>
        </p:spPr>
      </p:pic>
    </p:spTree>
    <p:extLst>
      <p:ext uri="{BB962C8B-B14F-4D97-AF65-F5344CB8AC3E}">
        <p14:creationId xmlns:p14="http://schemas.microsoft.com/office/powerpoint/2010/main" xmlns="" val="266112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cell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84784"/>
            <a:ext cx="6995120" cy="4647221"/>
          </a:xfrm>
        </p:spPr>
      </p:pic>
    </p:spTree>
    <p:extLst>
      <p:ext uri="{BB962C8B-B14F-4D97-AF65-F5344CB8AC3E}">
        <p14:creationId xmlns:p14="http://schemas.microsoft.com/office/powerpoint/2010/main" xmlns="" val="166604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myeloma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1"/>
            <a:ext cx="6944841" cy="4100763"/>
          </a:xfrm>
        </p:spPr>
      </p:pic>
    </p:spTree>
    <p:extLst>
      <p:ext uri="{BB962C8B-B14F-4D97-AF65-F5344CB8AC3E}">
        <p14:creationId xmlns:p14="http://schemas.microsoft.com/office/powerpoint/2010/main" xmlns="" val="128954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myeloma lytic lesions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391861"/>
            <a:ext cx="4824536" cy="5205420"/>
          </a:xfrm>
        </p:spPr>
      </p:pic>
    </p:spTree>
    <p:extLst>
      <p:ext uri="{BB962C8B-B14F-4D97-AF65-F5344CB8AC3E}">
        <p14:creationId xmlns:p14="http://schemas.microsoft.com/office/powerpoint/2010/main" xmlns="" val="296524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pattern SPEP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340768"/>
            <a:ext cx="4564335" cy="5517232"/>
          </a:xfrm>
        </p:spPr>
      </p:pic>
    </p:spTree>
    <p:extLst>
      <p:ext uri="{BB962C8B-B14F-4D97-AF65-F5344CB8AC3E}">
        <p14:creationId xmlns:p14="http://schemas.microsoft.com/office/powerpoint/2010/main" xmlns="" val="354346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CML blood smear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07" y="1556792"/>
            <a:ext cx="6067057" cy="3960440"/>
          </a:xfrm>
        </p:spPr>
      </p:pic>
    </p:spTree>
    <p:extLst>
      <p:ext uri="{BB962C8B-B14F-4D97-AF65-F5344CB8AC3E}">
        <p14:creationId xmlns:p14="http://schemas.microsoft.com/office/powerpoint/2010/main" xmlns="" val="401124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Clump of tumor cells in the bone marrow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2775"/>
            <a:ext cx="7599759" cy="5031565"/>
          </a:xfrm>
        </p:spPr>
      </p:pic>
    </p:spTree>
    <p:extLst>
      <p:ext uri="{BB962C8B-B14F-4D97-AF65-F5344CB8AC3E}">
        <p14:creationId xmlns:p14="http://schemas.microsoft.com/office/powerpoint/2010/main" xmlns="" val="7738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Gingival infiltration in acute </a:t>
            </a:r>
            <a:r>
              <a:rPr lang="en-US" dirty="0" err="1" smtClean="0"/>
              <a:t>monoblastic</a:t>
            </a:r>
            <a:r>
              <a:rPr lang="en-US" dirty="0" smtClean="0"/>
              <a:t> leukemia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556791"/>
            <a:ext cx="4082380" cy="5289291"/>
          </a:xfrm>
        </p:spPr>
      </p:pic>
    </p:spTree>
    <p:extLst>
      <p:ext uri="{BB962C8B-B14F-4D97-AF65-F5344CB8AC3E}">
        <p14:creationId xmlns:p14="http://schemas.microsoft.com/office/powerpoint/2010/main" xmlns="" val="255544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myelomonocytic</a:t>
            </a:r>
            <a:r>
              <a:rPr lang="en-US" dirty="0" smtClean="0"/>
              <a:t> leukemia (M4)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412776"/>
            <a:ext cx="6207001" cy="4691906"/>
          </a:xfrm>
        </p:spPr>
      </p:pic>
    </p:spTree>
    <p:extLst>
      <p:ext uri="{BB962C8B-B14F-4D97-AF65-F5344CB8AC3E}">
        <p14:creationId xmlns:p14="http://schemas.microsoft.com/office/powerpoint/2010/main" xmlns="" val="239763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thalassemia </a:t>
            </a:r>
            <a:r>
              <a:rPr lang="en-US" dirty="0" err="1" smtClean="0"/>
              <a:t>intermedia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552406" cy="4231150"/>
          </a:xfrm>
        </p:spPr>
      </p:pic>
    </p:spTree>
    <p:extLst>
      <p:ext uri="{BB962C8B-B14F-4D97-AF65-F5344CB8AC3E}">
        <p14:creationId xmlns:p14="http://schemas.microsoft.com/office/powerpoint/2010/main" xmlns="" val="56500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Megaloblastic</a:t>
            </a:r>
            <a:r>
              <a:rPr lang="en-US" dirty="0" smtClean="0"/>
              <a:t> blood picture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628800"/>
            <a:ext cx="5721449" cy="3706440"/>
          </a:xfrm>
        </p:spPr>
      </p:pic>
    </p:spTree>
    <p:extLst>
      <p:ext uri="{BB962C8B-B14F-4D97-AF65-F5344CB8AC3E}">
        <p14:creationId xmlns:p14="http://schemas.microsoft.com/office/powerpoint/2010/main" xmlns="" val="61275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thalassemia trait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84784"/>
            <a:ext cx="6557739" cy="4302116"/>
          </a:xfrm>
        </p:spPr>
      </p:pic>
    </p:spTree>
    <p:extLst>
      <p:ext uri="{BB962C8B-B14F-4D97-AF65-F5344CB8AC3E}">
        <p14:creationId xmlns:p14="http://schemas.microsoft.com/office/powerpoint/2010/main" xmlns="" val="33001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Hgb</a:t>
            </a:r>
            <a:r>
              <a:rPr lang="en-US" dirty="0" smtClean="0"/>
              <a:t> H inclusions    golf ball-like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84783"/>
            <a:ext cx="6589737" cy="4913255"/>
          </a:xfrm>
        </p:spPr>
      </p:pic>
    </p:spTree>
    <p:extLst>
      <p:ext uri="{BB962C8B-B14F-4D97-AF65-F5344CB8AC3E}">
        <p14:creationId xmlns:p14="http://schemas.microsoft.com/office/powerpoint/2010/main" xmlns="" val="31642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H disease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7218759" cy="4715038"/>
          </a:xfrm>
        </p:spPr>
      </p:pic>
    </p:spTree>
    <p:extLst>
      <p:ext uri="{BB962C8B-B14F-4D97-AF65-F5344CB8AC3E}">
        <p14:creationId xmlns:p14="http://schemas.microsoft.com/office/powerpoint/2010/main" xmlns="" val="214263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Megakaryocytes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28799"/>
            <a:ext cx="6348561" cy="4838731"/>
          </a:xfrm>
        </p:spPr>
      </p:pic>
    </p:spTree>
    <p:extLst>
      <p:ext uri="{BB962C8B-B14F-4D97-AF65-F5344CB8AC3E}">
        <p14:creationId xmlns:p14="http://schemas.microsoft.com/office/powerpoint/2010/main" xmlns="" val="151672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Petechiae</a:t>
            </a:r>
            <a:r>
              <a:rPr lang="en-US" dirty="0" smtClean="0"/>
              <a:t> in ITP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8"/>
            <a:ext cx="8371488" cy="3528392"/>
          </a:xfrm>
        </p:spPr>
      </p:pic>
    </p:spTree>
    <p:extLst>
      <p:ext uri="{BB962C8B-B14F-4D97-AF65-F5344CB8AC3E}">
        <p14:creationId xmlns:p14="http://schemas.microsoft.com/office/powerpoint/2010/main" xmlns="" val="6610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Petechiae</a:t>
            </a:r>
            <a:r>
              <a:rPr lang="en-US" dirty="0" smtClean="0"/>
              <a:t> in </a:t>
            </a:r>
            <a:r>
              <a:rPr lang="en-US" dirty="0" err="1" smtClean="0"/>
              <a:t>Henoch-Sch?nlein</a:t>
            </a:r>
            <a:r>
              <a:rPr lang="en-US" dirty="0" smtClean="0"/>
              <a:t> </a:t>
            </a:r>
            <a:r>
              <a:rPr lang="en-US" dirty="0" err="1" smtClean="0"/>
              <a:t>purpura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556792"/>
            <a:ext cx="4128666" cy="4769455"/>
          </a:xfrm>
        </p:spPr>
      </p:pic>
    </p:spTree>
    <p:extLst>
      <p:ext uri="{BB962C8B-B14F-4D97-AF65-F5344CB8AC3E}">
        <p14:creationId xmlns:p14="http://schemas.microsoft.com/office/powerpoint/2010/main" xmlns="" val="5877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platelets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575" y="1412776"/>
            <a:ext cx="5751139" cy="3816424"/>
          </a:xfrm>
        </p:spPr>
      </p:pic>
    </p:spTree>
    <p:extLst>
      <p:ext uri="{BB962C8B-B14F-4D97-AF65-F5344CB8AC3E}">
        <p14:creationId xmlns:p14="http://schemas.microsoft.com/office/powerpoint/2010/main" xmlns="" val="316948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in aplastic anemia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00808"/>
            <a:ext cx="6817196" cy="4503102"/>
          </a:xfrm>
        </p:spPr>
      </p:pic>
    </p:spTree>
    <p:extLst>
      <p:ext uri="{BB962C8B-B14F-4D97-AF65-F5344CB8AC3E}">
        <p14:creationId xmlns:p14="http://schemas.microsoft.com/office/powerpoint/2010/main" xmlns="" val="12109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Myelodysplastic</a:t>
            </a:r>
            <a:r>
              <a:rPr lang="en-US" dirty="0" smtClean="0"/>
              <a:t> syndrome with abnormal megakaryocytic maturation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16832"/>
            <a:ext cx="5936307" cy="3975945"/>
          </a:xfrm>
        </p:spPr>
      </p:pic>
    </p:spTree>
    <p:extLst>
      <p:ext uri="{BB962C8B-B14F-4D97-AF65-F5344CB8AC3E}">
        <p14:creationId xmlns:p14="http://schemas.microsoft.com/office/powerpoint/2010/main" xmlns="" val="268056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lymphoblastic leukemia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6792"/>
            <a:ext cx="6564197" cy="4326061"/>
          </a:xfrm>
        </p:spPr>
      </p:pic>
    </p:spTree>
    <p:extLst>
      <p:ext uri="{BB962C8B-B14F-4D97-AF65-F5344CB8AC3E}">
        <p14:creationId xmlns:p14="http://schemas.microsoft.com/office/powerpoint/2010/main" xmlns="" val="22594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Rouleaux</a:t>
            </a:r>
            <a:r>
              <a:rPr lang="en-US" dirty="0" smtClean="0"/>
              <a:t> formation</a:t>
            </a:r>
            <a:br>
              <a:rPr lang="en-US" dirty="0" smtClean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556792"/>
            <a:ext cx="5949280" cy="3734826"/>
          </a:xfrm>
        </p:spPr>
      </p:pic>
    </p:spTree>
    <p:extLst>
      <p:ext uri="{BB962C8B-B14F-4D97-AF65-F5344CB8AC3E}">
        <p14:creationId xmlns:p14="http://schemas.microsoft.com/office/powerpoint/2010/main" xmlns="" val="268781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Gaucher</a:t>
            </a:r>
            <a:r>
              <a:rPr lang="en-US" dirty="0" smtClean="0"/>
              <a:t> cells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6466681" cy="4261794"/>
          </a:xfrm>
        </p:spPr>
      </p:pic>
    </p:spTree>
    <p:extLst>
      <p:ext uri="{BB962C8B-B14F-4D97-AF65-F5344CB8AC3E}">
        <p14:creationId xmlns:p14="http://schemas.microsoft.com/office/powerpoint/2010/main" xmlns="" val="227334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Niemann</a:t>
            </a:r>
            <a:r>
              <a:rPr lang="en-US" dirty="0" smtClean="0"/>
              <a:t> Pick Cells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340768"/>
            <a:ext cx="6539830" cy="4463202"/>
          </a:xfrm>
        </p:spPr>
      </p:pic>
    </p:spTree>
    <p:extLst>
      <p:ext uri="{BB962C8B-B14F-4D97-AF65-F5344CB8AC3E}">
        <p14:creationId xmlns:p14="http://schemas.microsoft.com/office/powerpoint/2010/main" xmlns="" val="1398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Megaloblastic</a:t>
            </a:r>
            <a:r>
              <a:rPr lang="en-US" dirty="0" smtClean="0"/>
              <a:t> erythropoiesis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1"/>
            <a:ext cx="6727279" cy="4624001"/>
          </a:xfrm>
        </p:spPr>
      </p:pic>
    </p:spTree>
    <p:extLst>
      <p:ext uri="{BB962C8B-B14F-4D97-AF65-F5344CB8AC3E}">
        <p14:creationId xmlns:p14="http://schemas.microsoft.com/office/powerpoint/2010/main" xmlns="" val="25980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Lymphoblasts</a:t>
            </a:r>
            <a:r>
              <a:rPr lang="en-US" dirty="0" smtClean="0"/>
              <a:t> (FAB L2)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8367"/>
            <a:ext cx="6552728" cy="4648241"/>
          </a:xfrm>
        </p:spPr>
      </p:pic>
    </p:spTree>
    <p:extLst>
      <p:ext uri="{BB962C8B-B14F-4D97-AF65-F5344CB8AC3E}">
        <p14:creationId xmlns:p14="http://schemas.microsoft.com/office/powerpoint/2010/main" xmlns="" val="183914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lymphoblastic leukemia (FAB L3)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1"/>
            <a:ext cx="7076653" cy="4706873"/>
          </a:xfrm>
        </p:spPr>
      </p:pic>
    </p:spTree>
    <p:extLst>
      <p:ext uri="{BB962C8B-B14F-4D97-AF65-F5344CB8AC3E}">
        <p14:creationId xmlns:p14="http://schemas.microsoft.com/office/powerpoint/2010/main" xmlns="" val="210145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 (M3)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6914728" cy="4787119"/>
          </a:xfrm>
        </p:spPr>
      </p:pic>
    </p:spTree>
    <p:extLst>
      <p:ext uri="{BB962C8B-B14F-4D97-AF65-F5344CB8AC3E}">
        <p14:creationId xmlns:p14="http://schemas.microsoft.com/office/powerpoint/2010/main" xmlns="" val="258784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 (M3V)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268759"/>
            <a:ext cx="6820619" cy="5023883"/>
          </a:xfrm>
        </p:spPr>
      </p:pic>
    </p:spTree>
    <p:extLst>
      <p:ext uri="{BB962C8B-B14F-4D97-AF65-F5344CB8AC3E}">
        <p14:creationId xmlns:p14="http://schemas.microsoft.com/office/powerpoint/2010/main" xmlns="" val="284656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</a:t>
            </a:r>
            <a:r>
              <a:rPr lang="en-US" dirty="0" err="1" smtClean="0"/>
              <a:t>agglutin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7029400" cy="4588636"/>
          </a:xfrm>
        </p:spPr>
      </p:pic>
    </p:spTree>
    <p:extLst>
      <p:ext uri="{BB962C8B-B14F-4D97-AF65-F5344CB8AC3E}">
        <p14:creationId xmlns:p14="http://schemas.microsoft.com/office/powerpoint/2010/main" xmlns="" val="245448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Microangiopathic</a:t>
            </a:r>
            <a:r>
              <a:rPr lang="en-US" dirty="0" smtClean="0"/>
              <a:t> smear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6116538" cy="4116265"/>
          </a:xfrm>
        </p:spPr>
      </p:pic>
    </p:spTree>
    <p:extLst>
      <p:ext uri="{BB962C8B-B14F-4D97-AF65-F5344CB8AC3E}">
        <p14:creationId xmlns:p14="http://schemas.microsoft.com/office/powerpoint/2010/main" xmlns="" val="31770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 cells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6695281" cy="4168212"/>
          </a:xfrm>
        </p:spPr>
      </p:pic>
    </p:spTree>
    <p:extLst>
      <p:ext uri="{BB962C8B-B14F-4D97-AF65-F5344CB8AC3E}">
        <p14:creationId xmlns:p14="http://schemas.microsoft.com/office/powerpoint/2010/main" xmlns="" val="191861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216</Words>
  <Application>Microsoft Office PowerPoint</Application>
  <PresentationFormat>On-screen Show (4:3)</PresentationFormat>
  <Paragraphs>72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osce</vt:lpstr>
      <vt:lpstr>Leukemia cells feather edge</vt:lpstr>
      <vt:lpstr>Basophilic stiplling</vt:lpstr>
      <vt:lpstr>B cell chronic lymphocytic leukemia</vt:lpstr>
      <vt:lpstr>Megaloblastic blood picture</vt:lpstr>
      <vt:lpstr>Rouleaux formation </vt:lpstr>
      <vt:lpstr>Cold agglutin</vt:lpstr>
      <vt:lpstr>Microangiopathic smear</vt:lpstr>
      <vt:lpstr>Helmet cells</vt:lpstr>
      <vt:lpstr>Teardrop cells</vt:lpstr>
      <vt:lpstr>Spherocytes</vt:lpstr>
      <vt:lpstr>Microcytic hypochromic red cells</vt:lpstr>
      <vt:lpstr>Polychromatophilia</vt:lpstr>
      <vt:lpstr>Normal human promyelocyte</vt:lpstr>
      <vt:lpstr>Normal human metamyelocyte</vt:lpstr>
      <vt:lpstr>Normal human band form</vt:lpstr>
      <vt:lpstr>Normal human PMN</vt:lpstr>
      <vt:lpstr>Hypersegmented neutrophil</vt:lpstr>
      <vt:lpstr>Pelger-Huet anomaly</vt:lpstr>
      <vt:lpstr>Chediak-Higashi syndrome</vt:lpstr>
      <vt:lpstr>Basophils</vt:lpstr>
      <vt:lpstr>Platelet clumping in EDTA</vt:lpstr>
      <vt:lpstr>Essential thrombocythemia</vt:lpstr>
      <vt:lpstr>Macroovalocytosis</vt:lpstr>
      <vt:lpstr> bite-like deformity   Heinz body hemolytic anemia</vt:lpstr>
      <vt:lpstr>Sickle cell anemia</vt:lpstr>
      <vt:lpstr>Target cell</vt:lpstr>
      <vt:lpstr>Echinocytes</vt:lpstr>
      <vt:lpstr>Acanthocytes</vt:lpstr>
      <vt:lpstr>Reticulocytosis in peripheral blood</vt:lpstr>
      <vt:lpstr>Peripheral blood smear in autoimmune hemolytic anemia (AIHA)</vt:lpstr>
      <vt:lpstr>Autoimmune hemolytic anemia</vt:lpstr>
      <vt:lpstr>Leukoerythroblastic smear</vt:lpstr>
      <vt:lpstr>Howell-Jolly bodies</vt:lpstr>
      <vt:lpstr>Basophilic stippling</vt:lpstr>
      <vt:lpstr>Malaria</vt:lpstr>
      <vt:lpstr>Myeloblasts with Auer rod</vt:lpstr>
      <vt:lpstr>B cell chronic lymphocytic leukemia</vt:lpstr>
      <vt:lpstr>Ringed sideroblasts</vt:lpstr>
      <vt:lpstr>Rouleaux formation</vt:lpstr>
      <vt:lpstr>Plasma cell</vt:lpstr>
      <vt:lpstr>Multiple myeloma</vt:lpstr>
      <vt:lpstr>Multiple myeloma lytic lesions</vt:lpstr>
      <vt:lpstr>Monoclonal pattern SPEP</vt:lpstr>
      <vt:lpstr>CML blood smear</vt:lpstr>
      <vt:lpstr>Clump of tumor cells in the bone marrow</vt:lpstr>
      <vt:lpstr>Gingival infiltration in acute monoblastic leukemia</vt:lpstr>
      <vt:lpstr>Acute myelomonocytic leukemia (M4)</vt:lpstr>
      <vt:lpstr>Beta thalassemia intermedia</vt:lpstr>
      <vt:lpstr>Beta thalassemia trait</vt:lpstr>
      <vt:lpstr>Hgb H inclusions    golf ball-like</vt:lpstr>
      <vt:lpstr>Hemoglobin H disease</vt:lpstr>
      <vt:lpstr>Megakaryocytes</vt:lpstr>
      <vt:lpstr>Petechiae in ITP</vt:lpstr>
      <vt:lpstr>Petechiae in Henoch-Sch?nlein purpura</vt:lpstr>
      <vt:lpstr>Giant platelets</vt:lpstr>
      <vt:lpstr>Bone marrow in aplastic anemia</vt:lpstr>
      <vt:lpstr>Myelodysplastic syndrome with abnormal megakaryocytic maturation</vt:lpstr>
      <vt:lpstr>Acute lymphoblastic leukemia</vt:lpstr>
      <vt:lpstr>Gaucher cells</vt:lpstr>
      <vt:lpstr>Niemann Pick Cells</vt:lpstr>
      <vt:lpstr>Megaloblastic erythropoiesis</vt:lpstr>
      <vt:lpstr>Lymphoblasts (FAB L2)</vt:lpstr>
      <vt:lpstr>Acute lymphoblastic leukemia (FAB L3)</vt:lpstr>
      <vt:lpstr>Acute promyelocytic leukemia (M3)</vt:lpstr>
      <vt:lpstr>Acute promyelocytic leukemia (M3V)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Windows 7</dc:creator>
  <cp:lastModifiedBy>Windows 7</cp:lastModifiedBy>
  <cp:revision>25</cp:revision>
  <dcterms:created xsi:type="dcterms:W3CDTF">2010-05-18T17:01:53Z</dcterms:created>
  <dcterms:modified xsi:type="dcterms:W3CDTF">2011-11-05T06:41:38Z</dcterms:modified>
</cp:coreProperties>
</file>